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11C_13883C3A.xml" ContentType="application/vnd.ms-powerpoint.comment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2"/>
  </p:notesMasterIdLst>
  <p:sldIdLst>
    <p:sldId id="280" r:id="rId5"/>
    <p:sldId id="289" r:id="rId6"/>
    <p:sldId id="285" r:id="rId7"/>
    <p:sldId id="286" r:id="rId8"/>
    <p:sldId id="281" r:id="rId9"/>
    <p:sldId id="294" r:id="rId10"/>
    <p:sldId id="293" r:id="rId11"/>
    <p:sldId id="284" r:id="rId12"/>
    <p:sldId id="283" r:id="rId13"/>
    <p:sldId id="291" r:id="rId14"/>
    <p:sldId id="292" r:id="rId15"/>
    <p:sldId id="288" r:id="rId16"/>
    <p:sldId id="295" r:id="rId17"/>
    <p:sldId id="282" r:id="rId18"/>
    <p:sldId id="296" r:id="rId19"/>
    <p:sldId id="287" r:id="rId20"/>
    <p:sldId id="29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4DBD6A3-1DE7-B715-21D0-70FA817788E1}" name="Brandie Hatch" initials="BH" userId="c99d5507e9cbab96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B1365D-F48D-4199-A2D8-C574F7C006B1}" v="3" dt="2022-01-19T15:28:21.1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7933" autoAdjust="0"/>
  </p:normalViewPr>
  <p:slideViewPr>
    <p:cSldViewPr snapToGrid="0">
      <p:cViewPr varScale="1">
        <p:scale>
          <a:sx n="90" d="100"/>
          <a:sy n="90" d="100"/>
        </p:scale>
        <p:origin x="13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ndie Hatch" userId="c99d5507e9cbab96" providerId="LiveId" clId="{66B1365D-F48D-4199-A2D8-C574F7C006B1}"/>
    <pc:docChg chg="modSld">
      <pc:chgData name="Brandie Hatch" userId="c99d5507e9cbab96" providerId="LiveId" clId="{66B1365D-F48D-4199-A2D8-C574F7C006B1}" dt="2022-01-19T15:28:38.810" v="7" actId="6549"/>
      <pc:docMkLst>
        <pc:docMk/>
      </pc:docMkLst>
      <pc:sldChg chg="modSp mod">
        <pc:chgData name="Brandie Hatch" userId="c99d5507e9cbab96" providerId="LiveId" clId="{66B1365D-F48D-4199-A2D8-C574F7C006B1}" dt="2022-01-19T15:28:38.810" v="7" actId="6549"/>
        <pc:sldMkLst>
          <pc:docMk/>
          <pc:sldMk cId="2092498225" sldId="287"/>
        </pc:sldMkLst>
        <pc:spChg chg="mod">
          <ac:chgData name="Brandie Hatch" userId="c99d5507e9cbab96" providerId="LiveId" clId="{66B1365D-F48D-4199-A2D8-C574F7C006B1}" dt="2022-01-19T15:28:38.810" v="7" actId="6549"/>
          <ac:spMkLst>
            <pc:docMk/>
            <pc:sldMk cId="2092498225" sldId="287"/>
            <ac:spMk id="3" creationId="{3FAD09E6-93CB-4EC8-A45D-ED67BC6288F9}"/>
          </ac:spMkLst>
        </pc:spChg>
      </pc:sldChg>
    </pc:docChg>
  </pc:docChgLst>
  <pc:docChgLst>
    <pc:chgData name="Brandie Hatch" userId="c99d5507e9cbab96" providerId="LiveId" clId="{733063AE-BB39-4EC6-8597-943501E28AFE}"/>
    <pc:docChg chg="undo custSel addSld modSld">
      <pc:chgData name="Brandie Hatch" userId="c99d5507e9cbab96" providerId="LiveId" clId="{733063AE-BB39-4EC6-8597-943501E28AFE}" dt="2022-01-07T06:40:41.807" v="928" actId="20577"/>
      <pc:docMkLst>
        <pc:docMk/>
      </pc:docMkLst>
      <pc:sldChg chg="modSp mod">
        <pc:chgData name="Brandie Hatch" userId="c99d5507e9cbab96" providerId="LiveId" clId="{733063AE-BB39-4EC6-8597-943501E28AFE}" dt="2022-01-07T06:22:41.627" v="470" actId="14100"/>
        <pc:sldMkLst>
          <pc:docMk/>
          <pc:sldMk cId="1583120128" sldId="280"/>
        </pc:sldMkLst>
        <pc:spChg chg="mod">
          <ac:chgData name="Brandie Hatch" userId="c99d5507e9cbab96" providerId="LiveId" clId="{733063AE-BB39-4EC6-8597-943501E28AFE}" dt="2022-01-07T06:22:41.627" v="470" actId="14100"/>
          <ac:spMkLst>
            <pc:docMk/>
            <pc:sldMk cId="1583120128" sldId="280"/>
            <ac:spMk id="2" creationId="{0D1F047C-C727-42A7-85C5-68C5AA1B1A93}"/>
          </ac:spMkLst>
        </pc:spChg>
        <pc:spChg chg="mod">
          <ac:chgData name="Brandie Hatch" userId="c99d5507e9cbab96" providerId="LiveId" clId="{733063AE-BB39-4EC6-8597-943501E28AFE}" dt="2022-01-07T06:22:29.114" v="468" actId="1076"/>
          <ac:spMkLst>
            <pc:docMk/>
            <pc:sldMk cId="1583120128" sldId="280"/>
            <ac:spMk id="3" creationId="{DB93FB3F-A8D4-46D3-A1C6-C79C64563729}"/>
          </ac:spMkLst>
        </pc:spChg>
        <pc:picChg chg="mod">
          <ac:chgData name="Brandie Hatch" userId="c99d5507e9cbab96" providerId="LiveId" clId="{733063AE-BB39-4EC6-8597-943501E28AFE}" dt="2022-01-03T20:10:58.213" v="33" actId="1076"/>
          <ac:picMkLst>
            <pc:docMk/>
            <pc:sldMk cId="1583120128" sldId="280"/>
            <ac:picMk id="6" creationId="{9A5D9ED1-DFCC-4799-89E2-D118451B98DF}"/>
          </ac:picMkLst>
        </pc:picChg>
      </pc:sldChg>
      <pc:sldChg chg="addSp delSp modSp mod modClrScheme chgLayout">
        <pc:chgData name="Brandie Hatch" userId="c99d5507e9cbab96" providerId="LiveId" clId="{733063AE-BB39-4EC6-8597-943501E28AFE}" dt="2022-01-07T06:34:10.033" v="924" actId="6549"/>
        <pc:sldMkLst>
          <pc:docMk/>
          <pc:sldMk cId="327695418" sldId="284"/>
        </pc:sldMkLst>
        <pc:spChg chg="mod ord">
          <ac:chgData name="Brandie Hatch" userId="c99d5507e9cbab96" providerId="LiveId" clId="{733063AE-BB39-4EC6-8597-943501E28AFE}" dt="2022-01-07T06:20:16.303" v="355" actId="403"/>
          <ac:spMkLst>
            <pc:docMk/>
            <pc:sldMk cId="327695418" sldId="284"/>
            <ac:spMk id="2" creationId="{EAF5AD6E-6B48-49AA-BF22-892CB58E4DB4}"/>
          </ac:spMkLst>
        </pc:spChg>
        <pc:spChg chg="mod ord">
          <ac:chgData name="Brandie Hatch" userId="c99d5507e9cbab96" providerId="LiveId" clId="{733063AE-BB39-4EC6-8597-943501E28AFE}" dt="2022-01-07T06:34:10.033" v="924" actId="6549"/>
          <ac:spMkLst>
            <pc:docMk/>
            <pc:sldMk cId="327695418" sldId="284"/>
            <ac:spMk id="3" creationId="{211D5428-BB8B-4346-9906-22C38742A863}"/>
          </ac:spMkLst>
        </pc:spChg>
        <pc:spChg chg="add del mod ord">
          <ac:chgData name="Brandie Hatch" userId="c99d5507e9cbab96" providerId="LiveId" clId="{733063AE-BB39-4EC6-8597-943501E28AFE}" dt="2022-01-07T06:19:11.406" v="299" actId="1032"/>
          <ac:spMkLst>
            <pc:docMk/>
            <pc:sldMk cId="327695418" sldId="284"/>
            <ac:spMk id="4" creationId="{2755B03D-B359-4941-AA38-3266E8C089B5}"/>
          </ac:spMkLst>
        </pc:spChg>
        <pc:graphicFrameChg chg="add mod modGraphic">
          <ac:chgData name="Brandie Hatch" userId="c99d5507e9cbab96" providerId="LiveId" clId="{733063AE-BB39-4EC6-8597-943501E28AFE}" dt="2022-01-07T06:20:09.811" v="354" actId="20577"/>
          <ac:graphicFrameMkLst>
            <pc:docMk/>
            <pc:sldMk cId="327695418" sldId="284"/>
            <ac:graphicFrameMk id="5" creationId="{F10E5123-E4C3-4AFD-8496-079EF303CAF2}"/>
          </ac:graphicFrameMkLst>
        </pc:graphicFrameChg>
      </pc:sldChg>
      <pc:sldChg chg="modSp mod modClrScheme chgLayout modNotesTx">
        <pc:chgData name="Brandie Hatch" userId="c99d5507e9cbab96" providerId="LiveId" clId="{733063AE-BB39-4EC6-8597-943501E28AFE}" dt="2022-01-07T06:30:28.798" v="741" actId="20577"/>
        <pc:sldMkLst>
          <pc:docMk/>
          <pc:sldMk cId="1111916083" sldId="285"/>
        </pc:sldMkLst>
        <pc:spChg chg="mod ord">
          <ac:chgData name="Brandie Hatch" userId="c99d5507e9cbab96" providerId="LiveId" clId="{733063AE-BB39-4EC6-8597-943501E28AFE}" dt="2022-01-07T06:12:24.885" v="251" actId="700"/>
          <ac:spMkLst>
            <pc:docMk/>
            <pc:sldMk cId="1111916083" sldId="285"/>
            <ac:spMk id="2" creationId="{40F3578B-F053-4156-9B4D-7B6854E3544A}"/>
          </ac:spMkLst>
        </pc:spChg>
        <pc:spChg chg="mod ord">
          <ac:chgData name="Brandie Hatch" userId="c99d5507e9cbab96" providerId="LiveId" clId="{733063AE-BB39-4EC6-8597-943501E28AFE}" dt="2022-01-07T06:30:28.798" v="741" actId="20577"/>
          <ac:spMkLst>
            <pc:docMk/>
            <pc:sldMk cId="1111916083" sldId="285"/>
            <ac:spMk id="3" creationId="{CC57E2E1-6F14-42D3-B2EE-438891D77CB0}"/>
          </ac:spMkLst>
        </pc:spChg>
      </pc:sldChg>
      <pc:sldChg chg="addSp delSp modSp mod modClrScheme chgLayout modNotesTx">
        <pc:chgData name="Brandie Hatch" userId="c99d5507e9cbab96" providerId="LiveId" clId="{733063AE-BB39-4EC6-8597-943501E28AFE}" dt="2022-01-07T06:18:10.684" v="297" actId="1076"/>
        <pc:sldMkLst>
          <pc:docMk/>
          <pc:sldMk cId="3766404023" sldId="286"/>
        </pc:sldMkLst>
        <pc:spChg chg="mod ord">
          <ac:chgData name="Brandie Hatch" userId="c99d5507e9cbab96" providerId="LiveId" clId="{733063AE-BB39-4EC6-8597-943501E28AFE}" dt="2022-01-07T06:13:19.521" v="255" actId="700"/>
          <ac:spMkLst>
            <pc:docMk/>
            <pc:sldMk cId="3766404023" sldId="286"/>
            <ac:spMk id="2" creationId="{161AD122-AEDC-476E-8F93-401F5659755C}"/>
          </ac:spMkLst>
        </pc:spChg>
        <pc:spChg chg="del mod ord">
          <ac:chgData name="Brandie Hatch" userId="c99d5507e9cbab96" providerId="LiveId" clId="{733063AE-BB39-4EC6-8597-943501E28AFE}" dt="2022-01-07T06:13:19.521" v="255" actId="700"/>
          <ac:spMkLst>
            <pc:docMk/>
            <pc:sldMk cId="3766404023" sldId="286"/>
            <ac:spMk id="3" creationId="{C76D5A89-E444-4587-B2F0-51ABDC0646DE}"/>
          </ac:spMkLst>
        </pc:spChg>
        <pc:spChg chg="add del mod ord">
          <ac:chgData name="Brandie Hatch" userId="c99d5507e9cbab96" providerId="LiveId" clId="{733063AE-BB39-4EC6-8597-943501E28AFE}" dt="2022-01-07T06:16:12.048" v="277" actId="26606"/>
          <ac:spMkLst>
            <pc:docMk/>
            <pc:sldMk cId="3766404023" sldId="286"/>
            <ac:spMk id="4" creationId="{15013A14-BB72-44A5-92CA-2128C4986755}"/>
          </ac:spMkLst>
        </pc:spChg>
        <pc:spChg chg="add del">
          <ac:chgData name="Brandie Hatch" userId="c99d5507e9cbab96" providerId="LiveId" clId="{733063AE-BB39-4EC6-8597-943501E28AFE}" dt="2022-01-07T06:17:42.742" v="290" actId="22"/>
          <ac:spMkLst>
            <pc:docMk/>
            <pc:sldMk cId="3766404023" sldId="286"/>
            <ac:spMk id="9" creationId="{058420E9-E192-42ED-8BE9-52B92606C9C1}"/>
          </ac:spMkLst>
        </pc:spChg>
        <pc:graphicFrameChg chg="add mod modGraphic">
          <ac:chgData name="Brandie Hatch" userId="c99d5507e9cbab96" providerId="LiveId" clId="{733063AE-BB39-4EC6-8597-943501E28AFE}" dt="2022-01-07T06:16:58.709" v="288" actId="20577"/>
          <ac:graphicFrameMkLst>
            <pc:docMk/>
            <pc:sldMk cId="3766404023" sldId="286"/>
            <ac:graphicFrameMk id="8" creationId="{8C91A77B-E939-47A9-AAC2-03F357708E5A}"/>
          </ac:graphicFrameMkLst>
        </pc:graphicFrameChg>
        <pc:picChg chg="add mod">
          <ac:chgData name="Brandie Hatch" userId="c99d5507e9cbab96" providerId="LiveId" clId="{733063AE-BB39-4EC6-8597-943501E28AFE}" dt="2022-01-07T06:17:56.716" v="291" actId="1076"/>
          <ac:picMkLst>
            <pc:docMk/>
            <pc:sldMk cId="3766404023" sldId="286"/>
            <ac:picMk id="6" creationId="{F3AC1448-7A7C-4E4F-B467-B91BC4C2B0B2}"/>
          </ac:picMkLst>
        </pc:picChg>
        <pc:picChg chg="add mod">
          <ac:chgData name="Brandie Hatch" userId="c99d5507e9cbab96" providerId="LiveId" clId="{733063AE-BB39-4EC6-8597-943501E28AFE}" dt="2022-01-07T06:18:10.684" v="297" actId="1076"/>
          <ac:picMkLst>
            <pc:docMk/>
            <pc:sldMk cId="3766404023" sldId="286"/>
            <ac:picMk id="11" creationId="{3DAD70F3-B715-4A25-900C-CD73D8B303B5}"/>
          </ac:picMkLst>
        </pc:picChg>
      </pc:sldChg>
      <pc:sldChg chg="modSp mod modClrScheme chgLayout">
        <pc:chgData name="Brandie Hatch" userId="c99d5507e9cbab96" providerId="LiveId" clId="{733063AE-BB39-4EC6-8597-943501E28AFE}" dt="2022-01-07T06:28:41.010" v="594" actId="20577"/>
        <pc:sldMkLst>
          <pc:docMk/>
          <pc:sldMk cId="2092498225" sldId="287"/>
        </pc:sldMkLst>
        <pc:spChg chg="mod ord">
          <ac:chgData name="Brandie Hatch" userId="c99d5507e9cbab96" providerId="LiveId" clId="{733063AE-BB39-4EC6-8597-943501E28AFE}" dt="2022-01-07T06:28:19.211" v="580" actId="700"/>
          <ac:spMkLst>
            <pc:docMk/>
            <pc:sldMk cId="2092498225" sldId="287"/>
            <ac:spMk id="2" creationId="{1B32A988-A1F3-472B-AC50-566227E0EF38}"/>
          </ac:spMkLst>
        </pc:spChg>
        <pc:spChg chg="mod ord">
          <ac:chgData name="Brandie Hatch" userId="c99d5507e9cbab96" providerId="LiveId" clId="{733063AE-BB39-4EC6-8597-943501E28AFE}" dt="2022-01-07T06:28:41.010" v="594" actId="20577"/>
          <ac:spMkLst>
            <pc:docMk/>
            <pc:sldMk cId="2092498225" sldId="287"/>
            <ac:spMk id="3" creationId="{3FAD09E6-93CB-4EC8-A45D-ED67BC6288F9}"/>
          </ac:spMkLst>
        </pc:spChg>
      </pc:sldChg>
      <pc:sldChg chg="modSp add mod">
        <pc:chgData name="Brandie Hatch" userId="c99d5507e9cbab96" providerId="LiveId" clId="{733063AE-BB39-4EC6-8597-943501E28AFE}" dt="2022-01-02T19:31:06.706" v="16" actId="20577"/>
        <pc:sldMkLst>
          <pc:docMk/>
          <pc:sldMk cId="2480259471" sldId="288"/>
        </pc:sldMkLst>
        <pc:spChg chg="mod">
          <ac:chgData name="Brandie Hatch" userId="c99d5507e9cbab96" providerId="LiveId" clId="{733063AE-BB39-4EC6-8597-943501E28AFE}" dt="2022-01-02T19:31:06.706" v="16" actId="20577"/>
          <ac:spMkLst>
            <pc:docMk/>
            <pc:sldMk cId="2480259471" sldId="288"/>
            <ac:spMk id="2" creationId="{BF679315-E2C7-4478-B82B-1D4B31A1441E}"/>
          </ac:spMkLst>
        </pc:spChg>
      </pc:sldChg>
      <pc:sldChg chg="addSp delSp modSp new mod setBg">
        <pc:chgData name="Brandie Hatch" userId="c99d5507e9cbab96" providerId="LiveId" clId="{733063AE-BB39-4EC6-8597-943501E28AFE}" dt="2022-01-07T06:27:14.793" v="578" actId="6549"/>
        <pc:sldMkLst>
          <pc:docMk/>
          <pc:sldMk cId="2253489859" sldId="289"/>
        </pc:sldMkLst>
        <pc:spChg chg="mod ord">
          <ac:chgData name="Brandie Hatch" userId="c99d5507e9cbab96" providerId="LiveId" clId="{733063AE-BB39-4EC6-8597-943501E28AFE}" dt="2022-01-07T06:25:34.152" v="547" actId="26606"/>
          <ac:spMkLst>
            <pc:docMk/>
            <pc:sldMk cId="2253489859" sldId="289"/>
            <ac:spMk id="2" creationId="{2565D5DC-2861-4AF8-8065-CE147242B6D1}"/>
          </ac:spMkLst>
        </pc:spChg>
        <pc:spChg chg="del">
          <ac:chgData name="Brandie Hatch" userId="c99d5507e9cbab96" providerId="LiveId" clId="{733063AE-BB39-4EC6-8597-943501E28AFE}" dt="2022-01-07T06:25:12.137" v="544" actId="931"/>
          <ac:spMkLst>
            <pc:docMk/>
            <pc:sldMk cId="2253489859" sldId="289"/>
            <ac:spMk id="3" creationId="{C3B66F01-94B1-47CE-A9D5-7013A724A7DC}"/>
          </ac:spMkLst>
        </pc:spChg>
        <pc:spChg chg="mod">
          <ac:chgData name="Brandie Hatch" userId="c99d5507e9cbab96" providerId="LiveId" clId="{733063AE-BB39-4EC6-8597-943501E28AFE}" dt="2022-01-07T06:27:14.793" v="578" actId="6549"/>
          <ac:spMkLst>
            <pc:docMk/>
            <pc:sldMk cId="2253489859" sldId="289"/>
            <ac:spMk id="4" creationId="{6A3EA667-3063-49F3-AC2F-1552C7E8F013}"/>
          </ac:spMkLst>
        </pc:spChg>
        <pc:spChg chg="add">
          <ac:chgData name="Brandie Hatch" userId="c99d5507e9cbab96" providerId="LiveId" clId="{733063AE-BB39-4EC6-8597-943501E28AFE}" dt="2022-01-07T06:25:34.152" v="547" actId="26606"/>
          <ac:spMkLst>
            <pc:docMk/>
            <pc:sldMk cId="2253489859" sldId="289"/>
            <ac:spMk id="11" creationId="{0EF2A0DA-AE81-4A45-972E-646AC2870C2F}"/>
          </ac:spMkLst>
        </pc:spChg>
        <pc:picChg chg="add mod">
          <ac:chgData name="Brandie Hatch" userId="c99d5507e9cbab96" providerId="LiveId" clId="{733063AE-BB39-4EC6-8597-943501E28AFE}" dt="2022-01-07T06:25:34.152" v="547" actId="26606"/>
          <ac:picMkLst>
            <pc:docMk/>
            <pc:sldMk cId="2253489859" sldId="289"/>
            <ac:picMk id="6" creationId="{130AA8C8-D2E6-43D6-B793-78C6581F336A}"/>
          </ac:picMkLst>
        </pc:picChg>
        <pc:picChg chg="add">
          <ac:chgData name="Brandie Hatch" userId="c99d5507e9cbab96" providerId="LiveId" clId="{733063AE-BB39-4EC6-8597-943501E28AFE}" dt="2022-01-07T06:25:34.152" v="547" actId="26606"/>
          <ac:picMkLst>
            <pc:docMk/>
            <pc:sldMk cId="2253489859" sldId="289"/>
            <ac:picMk id="13" creationId="{B536FA4E-0152-4E27-91DA-0FC22D1846BB}"/>
          </ac:picMkLst>
        </pc:picChg>
      </pc:sldChg>
      <pc:sldChg chg="modSp new mod">
        <pc:chgData name="Brandie Hatch" userId="c99d5507e9cbab96" providerId="LiveId" clId="{733063AE-BB39-4EC6-8597-943501E28AFE}" dt="2022-01-07T06:40:41.807" v="928" actId="20577"/>
        <pc:sldMkLst>
          <pc:docMk/>
          <pc:sldMk cId="230435414" sldId="290"/>
        </pc:sldMkLst>
        <pc:spChg chg="mod">
          <ac:chgData name="Brandie Hatch" userId="c99d5507e9cbab96" providerId="LiveId" clId="{733063AE-BB39-4EC6-8597-943501E28AFE}" dt="2022-01-07T06:28:28.328" v="589" actId="20577"/>
          <ac:spMkLst>
            <pc:docMk/>
            <pc:sldMk cId="230435414" sldId="290"/>
            <ac:spMk id="2" creationId="{3B45722E-EA64-4DB3-9CEF-54AD00D45817}"/>
          </ac:spMkLst>
        </pc:spChg>
        <pc:spChg chg="mod">
          <ac:chgData name="Brandie Hatch" userId="c99d5507e9cbab96" providerId="LiveId" clId="{733063AE-BB39-4EC6-8597-943501E28AFE}" dt="2022-01-07T06:40:41.807" v="928" actId="20577"/>
          <ac:spMkLst>
            <pc:docMk/>
            <pc:sldMk cId="230435414" sldId="290"/>
            <ac:spMk id="3" creationId="{922AE68D-4279-4E71-8C63-E71DF59863E0}"/>
          </ac:spMkLst>
        </pc:spChg>
      </pc:sldChg>
    </pc:docChg>
  </pc:docChgLst>
</pc:chgInfo>
</file>

<file path=ppt/comments/modernComment_11C_13883C3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8D8AD06-AB2C-4CF7-8022-6A78A3E0CBA5}" authorId="{A4DBD6A3-1DE7-B715-21D0-70FA817788E1}" created="2022-03-25T18:43:43.048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27695418" sldId="284"/>
      <ac:graphicFrameMk id="5" creationId="{F10E5123-E4C3-4AFD-8496-079EF303CAF2}"/>
      <dc:dgmMk xmlns:dc="http://schemas.microsoft.com/office/drawing/2013/diagram/command"/>
      <dc:nodeMk xmlns:dc="http://schemas.microsoft.com/office/drawing/2013/diagram/command" id="{E93A7F22-1C3B-48BD-A75B-E38EC3490147}"/>
      <ac:txMk cp="37" len="8">
        <ac:context len="46" hash="1388082898"/>
      </ac:txMk>
    </ac:txMkLst>
    <p188:pos x="4861995" y="4823637"/>
    <p188:txBody>
      <a:bodyPr/>
      <a:lstStyle/>
      <a:p>
        <a:r>
          <a:rPr lang="en-US"/>
          <a:t>Need to decide if SD or School</a:t>
        </a:r>
      </a:p>
    </p188:txBody>
  </p188:cm>
</p188:cmLst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7B28A6-F322-4E48-A7EB-518F794EC91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12B2B5-9311-4B03-B1E1-2E2F3A94235B}">
      <dgm:prSet custT="1"/>
      <dgm:spPr/>
      <dgm:t>
        <a:bodyPr/>
        <a:lstStyle/>
        <a:p>
          <a:r>
            <a:rPr lang="en-US" sz="2800" dirty="0"/>
            <a:t>Title I, Part A of the Elementary and Secondary Education Act:</a:t>
          </a:r>
        </a:p>
      </dgm:t>
    </dgm:pt>
    <dgm:pt modelId="{DB0FCB8C-AD21-46A9-9EDF-6A017CBC1834}" type="parTrans" cxnId="{449DBC7E-164F-4860-9FD1-2E3526A97800}">
      <dgm:prSet/>
      <dgm:spPr/>
      <dgm:t>
        <a:bodyPr/>
        <a:lstStyle/>
        <a:p>
          <a:endParaRPr lang="en-US"/>
        </a:p>
      </dgm:t>
    </dgm:pt>
    <dgm:pt modelId="{D4149836-E731-470F-8246-3D675DD1676F}" type="sibTrans" cxnId="{449DBC7E-164F-4860-9FD1-2E3526A97800}">
      <dgm:prSet/>
      <dgm:spPr/>
      <dgm:t>
        <a:bodyPr/>
        <a:lstStyle/>
        <a:p>
          <a:endParaRPr lang="en-US"/>
        </a:p>
      </dgm:t>
    </dgm:pt>
    <dgm:pt modelId="{287367A1-AAAB-4FE1-997A-A12363A91DD4}">
      <dgm:prSet custT="1"/>
      <dgm:spPr/>
      <dgm:t>
        <a:bodyPr/>
        <a:lstStyle/>
        <a:p>
          <a:r>
            <a:rPr lang="en-US" sz="2200" dirty="0"/>
            <a:t>provides financial assistance to local educational agencies and schools with high numbers or high percentages of children from low-income families</a:t>
          </a:r>
        </a:p>
      </dgm:t>
    </dgm:pt>
    <dgm:pt modelId="{EA75DD19-4FBD-4443-9256-879FD371117A}" type="parTrans" cxnId="{1A0500B9-D876-4E87-B4BF-B902A883A137}">
      <dgm:prSet/>
      <dgm:spPr/>
      <dgm:t>
        <a:bodyPr/>
        <a:lstStyle/>
        <a:p>
          <a:endParaRPr lang="en-US"/>
        </a:p>
      </dgm:t>
    </dgm:pt>
    <dgm:pt modelId="{6E78E6B6-108B-4959-8E57-5DBC707ABC14}" type="sibTrans" cxnId="{1A0500B9-D876-4E87-B4BF-B902A883A137}">
      <dgm:prSet/>
      <dgm:spPr/>
      <dgm:t>
        <a:bodyPr/>
        <a:lstStyle/>
        <a:p>
          <a:endParaRPr lang="en-US"/>
        </a:p>
      </dgm:t>
    </dgm:pt>
    <dgm:pt modelId="{3DB394F2-691B-4BB9-B9A6-8C8DE0CB1BFC}">
      <dgm:prSet custT="1"/>
      <dgm:spPr/>
      <dgm:t>
        <a:bodyPr/>
        <a:lstStyle/>
        <a:p>
          <a:r>
            <a:rPr lang="en-US" sz="2200" dirty="0"/>
            <a:t>to help ensure that all children meet challenging state academic standards </a:t>
          </a:r>
        </a:p>
      </dgm:t>
    </dgm:pt>
    <dgm:pt modelId="{C9E703CA-3196-4BC6-B193-B2243DDD823B}" type="parTrans" cxnId="{1279E8EC-5886-4936-990F-634B8DCA8E5E}">
      <dgm:prSet/>
      <dgm:spPr/>
      <dgm:t>
        <a:bodyPr/>
        <a:lstStyle/>
        <a:p>
          <a:endParaRPr lang="en-US"/>
        </a:p>
      </dgm:t>
    </dgm:pt>
    <dgm:pt modelId="{7199E0D8-2E3E-4A95-9637-0D2922D0EFF1}" type="sibTrans" cxnId="{1279E8EC-5886-4936-990F-634B8DCA8E5E}">
      <dgm:prSet/>
      <dgm:spPr/>
      <dgm:t>
        <a:bodyPr/>
        <a:lstStyle/>
        <a:p>
          <a:endParaRPr lang="en-US"/>
        </a:p>
      </dgm:t>
    </dgm:pt>
    <dgm:pt modelId="{3FF9EE3D-2189-426E-B690-E138EB565FBE}">
      <dgm:prSet custT="1"/>
      <dgm:spPr/>
      <dgm:t>
        <a:bodyPr/>
        <a:lstStyle/>
        <a:p>
          <a:endParaRPr lang="en-US" sz="2200" dirty="0"/>
        </a:p>
      </dgm:t>
    </dgm:pt>
    <dgm:pt modelId="{473E587E-1B43-46C0-BE38-CB56B0803364}" type="parTrans" cxnId="{536E5E4A-F399-4024-B2DB-95E45D1FDC80}">
      <dgm:prSet/>
      <dgm:spPr/>
      <dgm:t>
        <a:bodyPr/>
        <a:lstStyle/>
        <a:p>
          <a:endParaRPr lang="en-US"/>
        </a:p>
      </dgm:t>
    </dgm:pt>
    <dgm:pt modelId="{C413E3FD-6BE4-4C2A-99ED-9F4E4ABF13F1}" type="sibTrans" cxnId="{536E5E4A-F399-4024-B2DB-95E45D1FDC80}">
      <dgm:prSet/>
      <dgm:spPr/>
      <dgm:t>
        <a:bodyPr/>
        <a:lstStyle/>
        <a:p>
          <a:endParaRPr lang="en-US"/>
        </a:p>
      </dgm:t>
    </dgm:pt>
    <dgm:pt modelId="{144BEC4B-84F5-4314-8C39-3F5D8CE202D9}">
      <dgm:prSet custT="1"/>
      <dgm:spPr/>
      <dgm:t>
        <a:bodyPr/>
        <a:lstStyle/>
        <a:p>
          <a:endParaRPr lang="en-US" sz="2200" dirty="0"/>
        </a:p>
      </dgm:t>
    </dgm:pt>
    <dgm:pt modelId="{CEFA1DEF-4013-43F5-A2E9-2A5A560D1D44}" type="parTrans" cxnId="{9EE1A27C-8250-4ED3-A0A8-32F63930430C}">
      <dgm:prSet/>
      <dgm:spPr/>
      <dgm:t>
        <a:bodyPr/>
        <a:lstStyle/>
        <a:p>
          <a:endParaRPr lang="en-US"/>
        </a:p>
      </dgm:t>
    </dgm:pt>
    <dgm:pt modelId="{A9364A4B-F05A-48D2-9F62-668957B07C78}" type="sibTrans" cxnId="{9EE1A27C-8250-4ED3-A0A8-32F63930430C}">
      <dgm:prSet/>
      <dgm:spPr/>
      <dgm:t>
        <a:bodyPr/>
        <a:lstStyle/>
        <a:p>
          <a:endParaRPr lang="en-US"/>
        </a:p>
      </dgm:t>
    </dgm:pt>
    <dgm:pt modelId="{8C69D9CB-717F-4174-8343-8759C73F00D5}" type="pres">
      <dgm:prSet presAssocID="{477B28A6-F322-4E48-A7EB-518F794EC917}" presName="linear" presStyleCnt="0">
        <dgm:presLayoutVars>
          <dgm:animLvl val="lvl"/>
          <dgm:resizeHandles val="exact"/>
        </dgm:presLayoutVars>
      </dgm:prSet>
      <dgm:spPr/>
    </dgm:pt>
    <dgm:pt modelId="{4FB6A0D1-87A0-44E0-869C-1857EDD1D4A7}" type="pres">
      <dgm:prSet presAssocID="{4712B2B5-9311-4B03-B1E1-2E2F3A94235B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9B23A3E8-98F6-4CA3-A224-E58B530B1EDD}" type="pres">
      <dgm:prSet presAssocID="{4712B2B5-9311-4B03-B1E1-2E2F3A94235B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E2E2EF1A-7FD3-426B-9F2F-CC35462354CC}" type="presOf" srcId="{477B28A6-F322-4E48-A7EB-518F794EC917}" destId="{8C69D9CB-717F-4174-8343-8759C73F00D5}" srcOrd="0" destOrd="0" presId="urn:microsoft.com/office/officeart/2005/8/layout/vList2"/>
    <dgm:cxn modelId="{61516930-BE02-40C9-A229-87F74F912CE1}" type="presOf" srcId="{4712B2B5-9311-4B03-B1E1-2E2F3A94235B}" destId="{4FB6A0D1-87A0-44E0-869C-1857EDD1D4A7}" srcOrd="0" destOrd="0" presId="urn:microsoft.com/office/officeart/2005/8/layout/vList2"/>
    <dgm:cxn modelId="{536E5E4A-F399-4024-B2DB-95E45D1FDC80}" srcId="{4712B2B5-9311-4B03-B1E1-2E2F3A94235B}" destId="{3FF9EE3D-2189-426E-B690-E138EB565FBE}" srcOrd="0" destOrd="0" parTransId="{473E587E-1B43-46C0-BE38-CB56B0803364}" sibTransId="{C413E3FD-6BE4-4C2A-99ED-9F4E4ABF13F1}"/>
    <dgm:cxn modelId="{9EE1A27C-8250-4ED3-A0A8-32F63930430C}" srcId="{4712B2B5-9311-4B03-B1E1-2E2F3A94235B}" destId="{144BEC4B-84F5-4314-8C39-3F5D8CE202D9}" srcOrd="2" destOrd="0" parTransId="{CEFA1DEF-4013-43F5-A2E9-2A5A560D1D44}" sibTransId="{A9364A4B-F05A-48D2-9F62-668957B07C78}"/>
    <dgm:cxn modelId="{449DBC7E-164F-4860-9FD1-2E3526A97800}" srcId="{477B28A6-F322-4E48-A7EB-518F794EC917}" destId="{4712B2B5-9311-4B03-B1E1-2E2F3A94235B}" srcOrd="0" destOrd="0" parTransId="{DB0FCB8C-AD21-46A9-9EDF-6A017CBC1834}" sibTransId="{D4149836-E731-470F-8246-3D675DD1676F}"/>
    <dgm:cxn modelId="{0FFD12A4-6CA6-4933-BE33-5C996BB29EE7}" type="presOf" srcId="{287367A1-AAAB-4FE1-997A-A12363A91DD4}" destId="{9B23A3E8-98F6-4CA3-A224-E58B530B1EDD}" srcOrd="0" destOrd="1" presId="urn:microsoft.com/office/officeart/2005/8/layout/vList2"/>
    <dgm:cxn modelId="{1A0500B9-D876-4E87-B4BF-B902A883A137}" srcId="{4712B2B5-9311-4B03-B1E1-2E2F3A94235B}" destId="{287367A1-AAAB-4FE1-997A-A12363A91DD4}" srcOrd="1" destOrd="0" parTransId="{EA75DD19-4FBD-4443-9256-879FD371117A}" sibTransId="{6E78E6B6-108B-4959-8E57-5DBC707ABC14}"/>
    <dgm:cxn modelId="{779944D5-7B6E-4856-B8FF-96F6E109F10E}" type="presOf" srcId="{3FF9EE3D-2189-426E-B690-E138EB565FBE}" destId="{9B23A3E8-98F6-4CA3-A224-E58B530B1EDD}" srcOrd="0" destOrd="0" presId="urn:microsoft.com/office/officeart/2005/8/layout/vList2"/>
    <dgm:cxn modelId="{284AB0D6-4A8A-4250-942D-4DAB38139C35}" type="presOf" srcId="{3DB394F2-691B-4BB9-B9A6-8C8DE0CB1BFC}" destId="{9B23A3E8-98F6-4CA3-A224-E58B530B1EDD}" srcOrd="0" destOrd="3" presId="urn:microsoft.com/office/officeart/2005/8/layout/vList2"/>
    <dgm:cxn modelId="{3C8742DD-BD38-4482-90D3-DE91AB048583}" type="presOf" srcId="{144BEC4B-84F5-4314-8C39-3F5D8CE202D9}" destId="{9B23A3E8-98F6-4CA3-A224-E58B530B1EDD}" srcOrd="0" destOrd="2" presId="urn:microsoft.com/office/officeart/2005/8/layout/vList2"/>
    <dgm:cxn modelId="{1279E8EC-5886-4936-990F-634B8DCA8E5E}" srcId="{4712B2B5-9311-4B03-B1E1-2E2F3A94235B}" destId="{3DB394F2-691B-4BB9-B9A6-8C8DE0CB1BFC}" srcOrd="3" destOrd="0" parTransId="{C9E703CA-3196-4BC6-B193-B2243DDD823B}" sibTransId="{7199E0D8-2E3E-4A95-9637-0D2922D0EFF1}"/>
    <dgm:cxn modelId="{E0DACB76-4243-4258-A7E3-3CD45DF661FE}" type="presParOf" srcId="{8C69D9CB-717F-4174-8343-8759C73F00D5}" destId="{4FB6A0D1-87A0-44E0-869C-1857EDD1D4A7}" srcOrd="0" destOrd="0" presId="urn:microsoft.com/office/officeart/2005/8/layout/vList2"/>
    <dgm:cxn modelId="{7686DECC-1408-4598-B6C2-3A5715DA41E2}" type="presParOf" srcId="{8C69D9CB-717F-4174-8343-8759C73F00D5}" destId="{9B23A3E8-98F6-4CA3-A224-E58B530B1EDD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Free Meals</a:t>
          </a: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Family income below 130% of the poverty level</a:t>
          </a:r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Reduced Price Meals</a:t>
          </a:r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Family income 130-185% of poverty level</a:t>
          </a:r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Direct Certification</a:t>
          </a:r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Free meals if household receives federal food security benefits</a:t>
          </a:r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pple with solid fill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ana with solid fill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ruit bowl with solid fill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45A8735-BADE-4B3E-AEEE-CD7FAAE249EE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BA28F1-DC09-4A74-AE3D-503F5CAEE764}">
      <dgm:prSet phldrT="[Text]"/>
      <dgm:spPr/>
      <dgm:t>
        <a:bodyPr/>
        <a:lstStyle/>
        <a:p>
          <a:r>
            <a:rPr lang="en-US" dirty="0"/>
            <a:t>SAT</a:t>
          </a:r>
        </a:p>
      </dgm:t>
    </dgm:pt>
    <dgm:pt modelId="{F2FDF5B4-0FA4-492A-BA9C-D43B55ED97D9}" type="parTrans" cxnId="{8453D484-7E5C-4FC1-97A2-0EBBD46635C8}">
      <dgm:prSet/>
      <dgm:spPr/>
      <dgm:t>
        <a:bodyPr/>
        <a:lstStyle/>
        <a:p>
          <a:endParaRPr lang="en-US"/>
        </a:p>
      </dgm:t>
    </dgm:pt>
    <dgm:pt modelId="{17C60534-87C5-4910-B64E-91DAF1BC163E}" type="sibTrans" cxnId="{8453D484-7E5C-4FC1-97A2-0EBBD46635C8}">
      <dgm:prSet/>
      <dgm:spPr/>
      <dgm:t>
        <a:bodyPr/>
        <a:lstStyle/>
        <a:p>
          <a:endParaRPr lang="en-US"/>
        </a:p>
      </dgm:t>
    </dgm:pt>
    <dgm:pt modelId="{0B1143DE-4AC0-48AE-8794-DD19226180DE}">
      <dgm:prSet phldrT="[Text]"/>
      <dgm:spPr/>
      <dgm:t>
        <a:bodyPr/>
        <a:lstStyle/>
        <a:p>
          <a:r>
            <a:rPr lang="en-US" dirty="0"/>
            <a:t>ACT</a:t>
          </a:r>
        </a:p>
      </dgm:t>
    </dgm:pt>
    <dgm:pt modelId="{00A6C3BD-29DD-4422-8EAF-B8013C8974D1}" type="parTrans" cxnId="{6F26CD75-B774-4A6F-99AB-0743A3D18855}">
      <dgm:prSet/>
      <dgm:spPr/>
      <dgm:t>
        <a:bodyPr/>
        <a:lstStyle/>
        <a:p>
          <a:endParaRPr lang="en-US"/>
        </a:p>
      </dgm:t>
    </dgm:pt>
    <dgm:pt modelId="{8B311250-F1BF-4936-927C-D3A0FA6BAB10}" type="sibTrans" cxnId="{6F26CD75-B774-4A6F-99AB-0743A3D18855}">
      <dgm:prSet/>
      <dgm:spPr/>
      <dgm:t>
        <a:bodyPr/>
        <a:lstStyle/>
        <a:p>
          <a:endParaRPr lang="en-US"/>
        </a:p>
      </dgm:t>
    </dgm:pt>
    <dgm:pt modelId="{F8F0F3A3-D6DA-4723-842E-442DDF36C938}">
      <dgm:prSet phldrT="[Text]"/>
      <dgm:spPr/>
      <dgm:t>
        <a:bodyPr/>
        <a:lstStyle/>
        <a:p>
          <a:r>
            <a:rPr lang="en-US" dirty="0"/>
            <a:t>FRPM</a:t>
          </a:r>
        </a:p>
      </dgm:t>
    </dgm:pt>
    <dgm:pt modelId="{1E590156-A082-4FE8-AB60-E900F8B92CDC}" type="parTrans" cxnId="{D14EB77C-75F1-4C32-B524-B534A0A10441}">
      <dgm:prSet/>
      <dgm:spPr/>
      <dgm:t>
        <a:bodyPr/>
        <a:lstStyle/>
        <a:p>
          <a:endParaRPr lang="en-US"/>
        </a:p>
      </dgm:t>
    </dgm:pt>
    <dgm:pt modelId="{741845E9-9054-49C7-A840-5C97E9C2C2C3}" type="sibTrans" cxnId="{D14EB77C-75F1-4C32-B524-B534A0A10441}">
      <dgm:prSet/>
      <dgm:spPr/>
      <dgm:t>
        <a:bodyPr/>
        <a:lstStyle/>
        <a:p>
          <a:endParaRPr lang="en-US"/>
        </a:p>
      </dgm:t>
    </dgm:pt>
    <dgm:pt modelId="{E93A7F22-1C3B-48BD-A75B-E38EC3490147}">
      <dgm:prSet phldrT="[Text]"/>
      <dgm:spPr/>
      <dgm:t>
        <a:bodyPr/>
        <a:lstStyle/>
        <a:p>
          <a:r>
            <a:rPr lang="en-US" dirty="0"/>
            <a:t>Low-income Student Scores per School District</a:t>
          </a:r>
        </a:p>
      </dgm:t>
    </dgm:pt>
    <dgm:pt modelId="{D2DAF490-5689-454A-8897-A488B74D6581}" type="parTrans" cxnId="{517737F4-0FBE-4785-BEAD-557A97CE20D5}">
      <dgm:prSet/>
      <dgm:spPr/>
      <dgm:t>
        <a:bodyPr/>
        <a:lstStyle/>
        <a:p>
          <a:endParaRPr lang="en-US"/>
        </a:p>
      </dgm:t>
    </dgm:pt>
    <dgm:pt modelId="{DEF2A3D0-5A25-492E-A192-078664457596}" type="sibTrans" cxnId="{517737F4-0FBE-4785-BEAD-557A97CE20D5}">
      <dgm:prSet/>
      <dgm:spPr/>
      <dgm:t>
        <a:bodyPr/>
        <a:lstStyle/>
        <a:p>
          <a:endParaRPr lang="en-US"/>
        </a:p>
      </dgm:t>
    </dgm:pt>
    <dgm:pt modelId="{401A2AF2-8BCF-4A3B-8F01-F0E5E1977695}" type="pres">
      <dgm:prSet presAssocID="{845A8735-BADE-4B3E-AEEE-CD7FAAE249EE}" presName="Name0" presStyleCnt="0">
        <dgm:presLayoutVars>
          <dgm:chMax val="4"/>
          <dgm:resizeHandles val="exact"/>
        </dgm:presLayoutVars>
      </dgm:prSet>
      <dgm:spPr/>
    </dgm:pt>
    <dgm:pt modelId="{6B676C40-0D1B-449E-BDD2-A8601EBAE333}" type="pres">
      <dgm:prSet presAssocID="{845A8735-BADE-4B3E-AEEE-CD7FAAE249EE}" presName="ellipse" presStyleLbl="trBgShp" presStyleIdx="0" presStyleCnt="1"/>
      <dgm:spPr/>
    </dgm:pt>
    <dgm:pt modelId="{CAD77A5B-15AB-49E2-A5DB-CB2A3322A592}" type="pres">
      <dgm:prSet presAssocID="{845A8735-BADE-4B3E-AEEE-CD7FAAE249EE}" presName="arrow1" presStyleLbl="fgShp" presStyleIdx="0" presStyleCnt="1"/>
      <dgm:spPr/>
    </dgm:pt>
    <dgm:pt modelId="{F3BC3E77-ED7A-47F1-9B93-CA53381D8308}" type="pres">
      <dgm:prSet presAssocID="{845A8735-BADE-4B3E-AEEE-CD7FAAE249EE}" presName="rectangle" presStyleLbl="revTx" presStyleIdx="0" presStyleCnt="1">
        <dgm:presLayoutVars>
          <dgm:bulletEnabled val="1"/>
        </dgm:presLayoutVars>
      </dgm:prSet>
      <dgm:spPr/>
    </dgm:pt>
    <dgm:pt modelId="{6AC184C1-E072-457C-8ECA-2EADD844C453}" type="pres">
      <dgm:prSet presAssocID="{0B1143DE-4AC0-48AE-8794-DD19226180DE}" presName="item1" presStyleLbl="node1" presStyleIdx="0" presStyleCnt="3">
        <dgm:presLayoutVars>
          <dgm:bulletEnabled val="1"/>
        </dgm:presLayoutVars>
      </dgm:prSet>
      <dgm:spPr/>
    </dgm:pt>
    <dgm:pt modelId="{9D842574-D935-457B-A37A-DF7D5EA9A69F}" type="pres">
      <dgm:prSet presAssocID="{F8F0F3A3-D6DA-4723-842E-442DDF36C938}" presName="item2" presStyleLbl="node1" presStyleIdx="1" presStyleCnt="3">
        <dgm:presLayoutVars>
          <dgm:bulletEnabled val="1"/>
        </dgm:presLayoutVars>
      </dgm:prSet>
      <dgm:spPr/>
    </dgm:pt>
    <dgm:pt modelId="{033593EC-6187-4F0B-9E1B-DAFD225B0D7A}" type="pres">
      <dgm:prSet presAssocID="{E93A7F22-1C3B-48BD-A75B-E38EC3490147}" presName="item3" presStyleLbl="node1" presStyleIdx="2" presStyleCnt="3">
        <dgm:presLayoutVars>
          <dgm:bulletEnabled val="1"/>
        </dgm:presLayoutVars>
      </dgm:prSet>
      <dgm:spPr/>
    </dgm:pt>
    <dgm:pt modelId="{A69F9D91-AAFF-4A08-AA95-CBEC67EE1CF3}" type="pres">
      <dgm:prSet presAssocID="{845A8735-BADE-4B3E-AEEE-CD7FAAE249EE}" presName="funnel" presStyleLbl="trAlignAcc1" presStyleIdx="0" presStyleCnt="1"/>
      <dgm:spPr/>
    </dgm:pt>
  </dgm:ptLst>
  <dgm:cxnLst>
    <dgm:cxn modelId="{25F49025-9A9C-49FC-8C23-960AF423EF61}" type="presOf" srcId="{845A8735-BADE-4B3E-AEEE-CD7FAAE249EE}" destId="{401A2AF2-8BCF-4A3B-8F01-F0E5E1977695}" srcOrd="0" destOrd="0" presId="urn:microsoft.com/office/officeart/2005/8/layout/funnel1"/>
    <dgm:cxn modelId="{42C17736-5906-4693-A130-7B6C23466756}" type="presOf" srcId="{F8F0F3A3-D6DA-4723-842E-442DDF36C938}" destId="{6AC184C1-E072-457C-8ECA-2EADD844C453}" srcOrd="0" destOrd="0" presId="urn:microsoft.com/office/officeart/2005/8/layout/funnel1"/>
    <dgm:cxn modelId="{C1AC7767-4055-40AA-A514-C5669E98A8D3}" type="presOf" srcId="{0B1143DE-4AC0-48AE-8794-DD19226180DE}" destId="{9D842574-D935-457B-A37A-DF7D5EA9A69F}" srcOrd="0" destOrd="0" presId="urn:microsoft.com/office/officeart/2005/8/layout/funnel1"/>
    <dgm:cxn modelId="{2864DC52-93CB-46D5-98D2-E63782A6BAF6}" type="presOf" srcId="{3EBA28F1-DC09-4A74-AE3D-503F5CAEE764}" destId="{033593EC-6187-4F0B-9E1B-DAFD225B0D7A}" srcOrd="0" destOrd="0" presId="urn:microsoft.com/office/officeart/2005/8/layout/funnel1"/>
    <dgm:cxn modelId="{6F26CD75-B774-4A6F-99AB-0743A3D18855}" srcId="{845A8735-BADE-4B3E-AEEE-CD7FAAE249EE}" destId="{0B1143DE-4AC0-48AE-8794-DD19226180DE}" srcOrd="1" destOrd="0" parTransId="{00A6C3BD-29DD-4422-8EAF-B8013C8974D1}" sibTransId="{8B311250-F1BF-4936-927C-D3A0FA6BAB10}"/>
    <dgm:cxn modelId="{D14EB77C-75F1-4C32-B524-B534A0A10441}" srcId="{845A8735-BADE-4B3E-AEEE-CD7FAAE249EE}" destId="{F8F0F3A3-D6DA-4723-842E-442DDF36C938}" srcOrd="2" destOrd="0" parTransId="{1E590156-A082-4FE8-AB60-E900F8B92CDC}" sibTransId="{741845E9-9054-49C7-A840-5C97E9C2C2C3}"/>
    <dgm:cxn modelId="{8453D484-7E5C-4FC1-97A2-0EBBD46635C8}" srcId="{845A8735-BADE-4B3E-AEEE-CD7FAAE249EE}" destId="{3EBA28F1-DC09-4A74-AE3D-503F5CAEE764}" srcOrd="0" destOrd="0" parTransId="{F2FDF5B4-0FA4-492A-BA9C-D43B55ED97D9}" sibTransId="{17C60534-87C5-4910-B64E-91DAF1BC163E}"/>
    <dgm:cxn modelId="{517737F4-0FBE-4785-BEAD-557A97CE20D5}" srcId="{845A8735-BADE-4B3E-AEEE-CD7FAAE249EE}" destId="{E93A7F22-1C3B-48BD-A75B-E38EC3490147}" srcOrd="3" destOrd="0" parTransId="{D2DAF490-5689-454A-8897-A488B74D6581}" sibTransId="{DEF2A3D0-5A25-492E-A192-078664457596}"/>
    <dgm:cxn modelId="{D49BFFFB-84C3-427B-926C-A5C0FD22209B}" type="presOf" srcId="{E93A7F22-1C3B-48BD-A75B-E38EC3490147}" destId="{F3BC3E77-ED7A-47F1-9B93-CA53381D8308}" srcOrd="0" destOrd="0" presId="urn:microsoft.com/office/officeart/2005/8/layout/funnel1"/>
    <dgm:cxn modelId="{14C3093C-A700-4A44-95A5-54900434D9A3}" type="presParOf" srcId="{401A2AF2-8BCF-4A3B-8F01-F0E5E1977695}" destId="{6B676C40-0D1B-449E-BDD2-A8601EBAE333}" srcOrd="0" destOrd="0" presId="urn:microsoft.com/office/officeart/2005/8/layout/funnel1"/>
    <dgm:cxn modelId="{1038FEBA-86CA-4DD9-81C5-611DD41DE249}" type="presParOf" srcId="{401A2AF2-8BCF-4A3B-8F01-F0E5E1977695}" destId="{CAD77A5B-15AB-49E2-A5DB-CB2A3322A592}" srcOrd="1" destOrd="0" presId="urn:microsoft.com/office/officeart/2005/8/layout/funnel1"/>
    <dgm:cxn modelId="{685A2B56-4729-4D9B-B889-385F35DDE077}" type="presParOf" srcId="{401A2AF2-8BCF-4A3B-8F01-F0E5E1977695}" destId="{F3BC3E77-ED7A-47F1-9B93-CA53381D8308}" srcOrd="2" destOrd="0" presId="urn:microsoft.com/office/officeart/2005/8/layout/funnel1"/>
    <dgm:cxn modelId="{4A26DC46-BA35-42A0-9342-614454C9876E}" type="presParOf" srcId="{401A2AF2-8BCF-4A3B-8F01-F0E5E1977695}" destId="{6AC184C1-E072-457C-8ECA-2EADD844C453}" srcOrd="3" destOrd="0" presId="urn:microsoft.com/office/officeart/2005/8/layout/funnel1"/>
    <dgm:cxn modelId="{5F988F26-C369-4DBA-B3F5-876B65971671}" type="presParOf" srcId="{401A2AF2-8BCF-4A3B-8F01-F0E5E1977695}" destId="{9D842574-D935-457B-A37A-DF7D5EA9A69F}" srcOrd="4" destOrd="0" presId="urn:microsoft.com/office/officeart/2005/8/layout/funnel1"/>
    <dgm:cxn modelId="{A05708C9-70C0-491A-AC48-FE235D5784F5}" type="presParOf" srcId="{401A2AF2-8BCF-4A3B-8F01-F0E5E1977695}" destId="{033593EC-6187-4F0B-9E1B-DAFD225B0D7A}" srcOrd="5" destOrd="0" presId="urn:microsoft.com/office/officeart/2005/8/layout/funnel1"/>
    <dgm:cxn modelId="{302603FD-1CC1-4B4F-8003-9BB5CA5EFF46}" type="presParOf" srcId="{401A2AF2-8BCF-4A3B-8F01-F0E5E1977695}" destId="{A69F9D91-AAFF-4A08-AA95-CBEC67EE1CF3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B6A0D1-87A0-44E0-869C-1857EDD1D4A7}">
      <dsp:nvSpPr>
        <dsp:cNvPr id="0" name=""/>
        <dsp:cNvSpPr/>
      </dsp:nvSpPr>
      <dsp:spPr>
        <a:xfrm>
          <a:off x="0" y="357580"/>
          <a:ext cx="10353761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Title I, Part A of the Elementary and Secondary Education Act:</a:t>
          </a:r>
        </a:p>
      </dsp:txBody>
      <dsp:txXfrm>
        <a:off x="59399" y="416979"/>
        <a:ext cx="10234963" cy="1098002"/>
      </dsp:txXfrm>
    </dsp:sp>
    <dsp:sp modelId="{9B23A3E8-98F6-4CA3-A224-E58B530B1EDD}">
      <dsp:nvSpPr>
        <dsp:cNvPr id="0" name=""/>
        <dsp:cNvSpPr/>
      </dsp:nvSpPr>
      <dsp:spPr>
        <a:xfrm>
          <a:off x="0" y="1574380"/>
          <a:ext cx="10353761" cy="1782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732" tIns="27940" rIns="156464" bIns="2794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provides financial assistance to local educational agencies and schools with high numbers or high percentages of children from low-income families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to help ensure that all children meet challenging state academic standards </a:t>
          </a:r>
        </a:p>
      </dsp:txBody>
      <dsp:txXfrm>
        <a:off x="0" y="1574380"/>
        <a:ext cx="10353761" cy="17827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07868" y="1084504"/>
          <a:ext cx="1080843" cy="10808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4228" y="2272896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 dirty="0"/>
            <a:t>Free Meals</a:t>
          </a:r>
        </a:p>
      </dsp:txBody>
      <dsp:txXfrm>
        <a:off x="4228" y="2272896"/>
        <a:ext cx="3088125" cy="463218"/>
      </dsp:txXfrm>
    </dsp:sp>
    <dsp:sp modelId="{DD091D0A-5A25-4241-91F3-18D32B0BDD4F}">
      <dsp:nvSpPr>
        <dsp:cNvPr id="0" name=""/>
        <dsp:cNvSpPr/>
      </dsp:nvSpPr>
      <dsp:spPr>
        <a:xfrm>
          <a:off x="4228" y="2786137"/>
          <a:ext cx="3088125" cy="799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Family income below 130% of the poverty level</a:t>
          </a:r>
        </a:p>
      </dsp:txBody>
      <dsp:txXfrm>
        <a:off x="4228" y="2786137"/>
        <a:ext cx="3088125" cy="799478"/>
      </dsp:txXfrm>
    </dsp:sp>
    <dsp:sp modelId="{210823F6-AC1A-46E3-9D99-A319DF497539}">
      <dsp:nvSpPr>
        <dsp:cNvPr id="0" name=""/>
        <dsp:cNvSpPr/>
      </dsp:nvSpPr>
      <dsp:spPr>
        <a:xfrm>
          <a:off x="4636415" y="1084504"/>
          <a:ext cx="1080843" cy="10808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632774" y="2272896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 dirty="0"/>
            <a:t>Reduced Price Meals</a:t>
          </a:r>
        </a:p>
      </dsp:txBody>
      <dsp:txXfrm>
        <a:off x="3632774" y="2272896"/>
        <a:ext cx="3088125" cy="463218"/>
      </dsp:txXfrm>
    </dsp:sp>
    <dsp:sp modelId="{7CD40649-A74C-4AD8-B9D0-2573A1955C91}">
      <dsp:nvSpPr>
        <dsp:cNvPr id="0" name=""/>
        <dsp:cNvSpPr/>
      </dsp:nvSpPr>
      <dsp:spPr>
        <a:xfrm>
          <a:off x="3632774" y="2786137"/>
          <a:ext cx="3088125" cy="799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Family income 130-185% of poverty level</a:t>
          </a:r>
        </a:p>
      </dsp:txBody>
      <dsp:txXfrm>
        <a:off x="3632774" y="2786137"/>
        <a:ext cx="3088125" cy="799478"/>
      </dsp:txXfrm>
    </dsp:sp>
    <dsp:sp modelId="{B0A3ABD2-C471-4A21-8AEF-3843C86919E1}">
      <dsp:nvSpPr>
        <dsp:cNvPr id="0" name=""/>
        <dsp:cNvSpPr/>
      </dsp:nvSpPr>
      <dsp:spPr>
        <a:xfrm>
          <a:off x="8264962" y="1084504"/>
          <a:ext cx="1080843" cy="10808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261321" y="2272896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 dirty="0"/>
            <a:t>Direct Certification</a:t>
          </a:r>
        </a:p>
      </dsp:txBody>
      <dsp:txXfrm>
        <a:off x="7261321" y="2272896"/>
        <a:ext cx="3088125" cy="463218"/>
      </dsp:txXfrm>
    </dsp:sp>
    <dsp:sp modelId="{6418EBED-F111-425B-8EE2-06B8B2297A68}">
      <dsp:nvSpPr>
        <dsp:cNvPr id="0" name=""/>
        <dsp:cNvSpPr/>
      </dsp:nvSpPr>
      <dsp:spPr>
        <a:xfrm>
          <a:off x="7261321" y="2786137"/>
          <a:ext cx="3088125" cy="799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Free meals if household receives federal food security benefits</a:t>
          </a:r>
        </a:p>
      </dsp:txBody>
      <dsp:txXfrm>
        <a:off x="7261321" y="2786137"/>
        <a:ext cx="3088125" cy="7994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676C40-0D1B-449E-BDD2-A8601EBAE333}">
      <dsp:nvSpPr>
        <dsp:cNvPr id="0" name=""/>
        <dsp:cNvSpPr/>
      </dsp:nvSpPr>
      <dsp:spPr>
        <a:xfrm>
          <a:off x="1151730" y="206374"/>
          <a:ext cx="4095750" cy="1422400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D77A5B-15AB-49E2-A5DB-CB2A3322A592}">
      <dsp:nvSpPr>
        <dsp:cNvPr id="0" name=""/>
        <dsp:cNvSpPr/>
      </dsp:nvSpPr>
      <dsp:spPr>
        <a:xfrm>
          <a:off x="2809081" y="3689350"/>
          <a:ext cx="793750" cy="508000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BC3E77-ED7A-47F1-9B93-CA53381D8308}">
      <dsp:nvSpPr>
        <dsp:cNvPr id="0" name=""/>
        <dsp:cNvSpPr/>
      </dsp:nvSpPr>
      <dsp:spPr>
        <a:xfrm>
          <a:off x="1300955" y="4095750"/>
          <a:ext cx="3810000" cy="95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Low-income Student Scores per School District</a:t>
          </a:r>
        </a:p>
      </dsp:txBody>
      <dsp:txXfrm>
        <a:off x="1300955" y="4095750"/>
        <a:ext cx="3810000" cy="952500"/>
      </dsp:txXfrm>
    </dsp:sp>
    <dsp:sp modelId="{6AC184C1-E072-457C-8ECA-2EADD844C453}">
      <dsp:nvSpPr>
        <dsp:cNvPr id="0" name=""/>
        <dsp:cNvSpPr/>
      </dsp:nvSpPr>
      <dsp:spPr>
        <a:xfrm>
          <a:off x="2640806" y="1738630"/>
          <a:ext cx="1428750" cy="14287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FRPM</a:t>
          </a:r>
        </a:p>
      </dsp:txBody>
      <dsp:txXfrm>
        <a:off x="2850042" y="1947866"/>
        <a:ext cx="1010278" cy="1010278"/>
      </dsp:txXfrm>
    </dsp:sp>
    <dsp:sp modelId="{9D842574-D935-457B-A37A-DF7D5EA9A69F}">
      <dsp:nvSpPr>
        <dsp:cNvPr id="0" name=""/>
        <dsp:cNvSpPr/>
      </dsp:nvSpPr>
      <dsp:spPr>
        <a:xfrm>
          <a:off x="1618455" y="666750"/>
          <a:ext cx="1428750" cy="14287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ACT</a:t>
          </a:r>
        </a:p>
      </dsp:txBody>
      <dsp:txXfrm>
        <a:off x="1827691" y="875986"/>
        <a:ext cx="1010278" cy="1010278"/>
      </dsp:txXfrm>
    </dsp:sp>
    <dsp:sp modelId="{033593EC-6187-4F0B-9E1B-DAFD225B0D7A}">
      <dsp:nvSpPr>
        <dsp:cNvPr id="0" name=""/>
        <dsp:cNvSpPr/>
      </dsp:nvSpPr>
      <dsp:spPr>
        <a:xfrm>
          <a:off x="3078956" y="321310"/>
          <a:ext cx="1428750" cy="14287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SAT</a:t>
          </a:r>
        </a:p>
      </dsp:txBody>
      <dsp:txXfrm>
        <a:off x="3288192" y="530546"/>
        <a:ext cx="1010278" cy="1010278"/>
      </dsp:txXfrm>
    </dsp:sp>
    <dsp:sp modelId="{A69F9D91-AAFF-4A08-AA95-CBEC67EE1CF3}">
      <dsp:nvSpPr>
        <dsp:cNvPr id="0" name=""/>
        <dsp:cNvSpPr/>
      </dsp:nvSpPr>
      <dsp:spPr>
        <a:xfrm>
          <a:off x="983455" y="31749"/>
          <a:ext cx="4445000" cy="3556000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1224B5-BC78-4AA9-B63C-75676A61E422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3A8123-B062-49E6-B53F-27C42BD29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07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Presentation will be geared towards </a:t>
            </a:r>
            <a:r>
              <a:rPr lang="en-US" b="1" dirty="0"/>
              <a:t>grant program and state education budget decision makers </a:t>
            </a:r>
            <a:r>
              <a:rPr lang="en-US" dirty="0"/>
              <a:t>for grant eligibility determination and program funding.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A8123-B062-49E6-B53F-27C42BD29C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425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project aims to identify the districts with the most Free and Reduced-Priced Meal (FRPM) program participation and the district twelfth grader’s aggregate scores on the ACT and SAT so that Title I program leaders can determine funding or grant eligibility. These grants and funding could help improve ACT and SAT scores of children from low-income families to help ensure that all children meet challenging state academic standards.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Project hypothesis: students in low-income school districts are not meeting/exceeding the benchmark for SAT Math, Evidence-Based Reading &amp; Writing (ERW), and ACT composite scores. This project aims to explore a possible correlation between the districts with the most Free and Reduced-Priced Meal participation and their scores on the ACT and SAT so that Title I program leaders can determine funding or grant eligibility. These grants and funding sources could help improve ACT and SAT scores of children from low-income families to help ensure that all children meet challenging state academic standards.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A8123-B062-49E6-B53F-27C42BD29C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529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Is often used as an indicator of low-income status for the students and families.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I, Part A of the Elementary and Secondary Education Act provides financial assistance to local educational agencies and schools with high numbers or high percentages of children from low-income families to help ensure that all children meet challenging state academic standards.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A8123-B062-49E6-B53F-27C42BD29C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88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Supplemental Nutrition Assistance Program (SNAP),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Temporary Assistance for Needy Families (TANF),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Food Distribution Program on Indian Reservations (FDPIR)</a:t>
            </a:r>
          </a:p>
          <a:p>
            <a:endParaRPr lang="en-US" dirty="0"/>
          </a:p>
          <a:p>
            <a:r>
              <a:rPr lang="en-US" dirty="0"/>
              <a:t>children who are: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Migrant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Homeless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foster care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A8123-B062-49E6-B53F-27C42BD29C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89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NOTE</a:t>
            </a:r>
            <a:r>
              <a:rPr lang="en-US" dirty="0"/>
              <a:t>: These schools no longer count students who qualify for FRPM since all students are provided a free lunch. They may report all students as eligible for FRPM regardless of economic status, since all students are provided free meals.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A8123-B062-49E6-B53F-27C42BD29C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94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exams are used to gauge readiness for college.</a:t>
            </a:r>
          </a:p>
          <a:p>
            <a:r>
              <a:rPr lang="en-US" dirty="0"/>
              <a:t>Class of 2019 exams:</a:t>
            </a:r>
          </a:p>
          <a:p>
            <a:pPr lvl="1"/>
            <a:r>
              <a:rPr lang="en-US" dirty="0"/>
              <a:t>ACT: 1.78 million students</a:t>
            </a:r>
          </a:p>
          <a:p>
            <a:pPr lvl="1"/>
            <a:r>
              <a:rPr lang="en-US" dirty="0"/>
              <a:t>SAT: 2.2 million students</a:t>
            </a:r>
          </a:p>
          <a:p>
            <a:r>
              <a:rPr lang="en-US" dirty="0"/>
              <a:t>Cost for exams:</a:t>
            </a:r>
          </a:p>
          <a:p>
            <a:r>
              <a:rPr lang="en-US" dirty="0"/>
              <a:t>ACT $50.50 - $67.00 (with writing)</a:t>
            </a:r>
          </a:p>
          <a:p>
            <a:r>
              <a:rPr lang="en-US" dirty="0"/>
              <a:t>SAT $47.50 - $64.50 (with essay)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A8123-B062-49E6-B53F-27C42BD29C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175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Even with fee waivers, students may not be able to afford the preparatory practice tests which continues to put their peers at an advantage.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A8123-B062-49E6-B53F-27C42BD29CE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53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de.ca.gov/ds/ad/filessp.asp" TargetMode="External"/><Relationship Id="rId7" Type="http://schemas.openxmlformats.org/officeDocument/2006/relationships/hyperlink" Target="https://bestpractices.nokidhungry.org/" TargetMode="External"/><Relationship Id="rId2" Type="http://schemas.openxmlformats.org/officeDocument/2006/relationships/hyperlink" Target="https://www.federalregister.gov/documents/2018/05/08/2018-09679/child-nutrition-programs-income-eligibility-guidelin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ces.ed.gov/blogs/nces/post/understanding-school-lunch-eligibility-in-the-common-core-of-data" TargetMode="External"/><Relationship Id="rId5" Type="http://schemas.openxmlformats.org/officeDocument/2006/relationships/hyperlink" Target="https://www2.ed.gov/programs/titleiparta/index.html" TargetMode="External"/><Relationship Id="rId4" Type="http://schemas.openxmlformats.org/officeDocument/2006/relationships/hyperlink" Target="https://www.cde.ca.gov/ds/ad/filesspfrpm.asp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brandiehatch/" TargetMode="External"/><Relationship Id="rId2" Type="http://schemas.openxmlformats.org/officeDocument/2006/relationships/hyperlink" Target="http://brandiehatch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hyperlink" Target="https://www.linkedin.com/in/brandiehatch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brandiehatch.com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news/story/cal-state-says-no-need-for-sat-act-4719489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microsoft.com/office/2018/10/relationships/comments" Target="../comments/modernComment_11C_13883C3A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5" y="1673524"/>
            <a:ext cx="3618004" cy="2766592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/>
              <a:t>Identifying ACT &amp; SAT Scores for Students from Low-income Families 2019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56431" y="4916725"/>
            <a:ext cx="3485072" cy="401462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2300" dirty="0">
                <a:solidFill>
                  <a:srgbClr val="5792BA"/>
                </a:solidFill>
              </a:rPr>
              <a:t>Brandie Hatch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A926D2-6682-474E-9E32-1FDFAD8C3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endParaRPr lang="en-US" sz="4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05E042-9015-4605-86CF-F8CCBB6FB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282" t="2252"/>
          <a:stretch/>
        </p:blipFill>
        <p:spPr>
          <a:xfrm>
            <a:off x="5368829" y="962353"/>
            <a:ext cx="6110011" cy="5368873"/>
          </a:xfrm>
          <a:prstGeom prst="rect">
            <a:avLst/>
          </a:prstGeom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9F98EC-553C-45D5-99D2-30E3EE0F9EA8}"/>
              </a:ext>
            </a:extLst>
          </p:cNvPr>
          <p:cNvSpPr/>
          <p:nvPr/>
        </p:nvSpPr>
        <p:spPr>
          <a:xfrm>
            <a:off x="6095999" y="5741581"/>
            <a:ext cx="4929963" cy="1540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176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0397E-49FB-4940-AB3D-A4F09715D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9B31B-70C1-46E0-8F7D-3AAC68E88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163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79315-E2C7-4478-B82B-1D4B31A14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Primary Findings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A3657-9042-4B8B-BA34-660F33362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259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E3147-A5D6-454A-9995-409099BC5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 and SAT Fee Waivers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05B8B94-E965-46C0-8398-01E864153DD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16636" y="2135468"/>
            <a:ext cx="5472405" cy="3393462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0EC1BF-71AF-4EFC-8D6F-1E221A966A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579165" y="2135468"/>
            <a:ext cx="4688910" cy="3382829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024F98-7302-4E91-845E-4BCB495C9E5E}"/>
              </a:ext>
            </a:extLst>
          </p:cNvPr>
          <p:cNvSpPr/>
          <p:nvPr/>
        </p:nvSpPr>
        <p:spPr>
          <a:xfrm>
            <a:off x="5029200" y="2806996"/>
            <a:ext cx="946298" cy="27113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54E58A-67E0-4A16-90CF-AF6DE2D68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1322" y="3046776"/>
            <a:ext cx="979420" cy="9794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F677BE-DC88-4C52-A1E9-61C46F325CCC}"/>
              </a:ext>
            </a:extLst>
          </p:cNvPr>
          <p:cNvSpPr txBox="1"/>
          <p:nvPr/>
        </p:nvSpPr>
        <p:spPr>
          <a:xfrm>
            <a:off x="827568" y="5769098"/>
            <a:ext cx="105368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Even with fee waivers, students may not be able to afford the preparatory practice tests which continues to put their peers at an advantage.</a:t>
            </a:r>
          </a:p>
        </p:txBody>
      </p:sp>
    </p:spTree>
    <p:extLst>
      <p:ext uri="{BB962C8B-B14F-4D97-AF65-F5344CB8AC3E}">
        <p14:creationId xmlns:p14="http://schemas.microsoft.com/office/powerpoint/2010/main" val="1867677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E82CD-634C-458A-A0CA-74F1E3D50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C7650-710F-46DE-8E2E-0470E273B8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506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0397E-49FB-4940-AB3D-A4F09715D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9B31B-70C1-46E0-8F7D-3AAC68E88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841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A988-A1F3-472B-AC50-566227E0E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AD09E6-93CB-4EC8-A45D-ED67BC628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/>
            <a:r>
              <a:rPr lang="en-US" dirty="0">
                <a:hlinkClick r:id="rId2"/>
              </a:rPr>
              <a:t>Income Eligibility Guidelines</a:t>
            </a:r>
            <a:r>
              <a:rPr lang="en-US" dirty="0"/>
              <a:t> can be found from the Food and Nutrition Service Agency of the United States of America.</a:t>
            </a:r>
          </a:p>
          <a:p>
            <a:pPr algn="l"/>
            <a:r>
              <a:rPr lang="en-US" dirty="0">
                <a:hlinkClick r:id="rId3"/>
              </a:rPr>
              <a:t>Free or Reduced-Price Meal School-level Data</a:t>
            </a:r>
            <a:r>
              <a:rPr lang="en-US" dirty="0"/>
              <a:t> and </a:t>
            </a:r>
            <a:r>
              <a:rPr lang="en-US" dirty="0">
                <a:hlinkClick r:id="rId4"/>
              </a:rPr>
              <a:t>Data Dictionary</a:t>
            </a:r>
            <a:r>
              <a:rPr lang="en-US" dirty="0"/>
              <a:t> can be found on the California Department of Education website.</a:t>
            </a:r>
          </a:p>
          <a:p>
            <a:pPr algn="l"/>
            <a:r>
              <a:rPr lang="en-US" dirty="0"/>
              <a:t>U.S. Department of Education Title I, Part A website: </a:t>
            </a:r>
            <a:r>
              <a:rPr lang="en-US" dirty="0">
                <a:hlinkClick r:id="rId5"/>
              </a:rPr>
              <a:t>https://www2.ed.gov/programs/titleiparta/index.html</a:t>
            </a:r>
            <a:r>
              <a:rPr lang="en-US" dirty="0"/>
              <a:t> </a:t>
            </a:r>
          </a:p>
          <a:p>
            <a:pPr algn="l"/>
            <a:r>
              <a:rPr lang="en-US" dirty="0"/>
              <a:t>National Center for Education Statistics: </a:t>
            </a:r>
            <a:r>
              <a:rPr lang="en-US" dirty="0">
                <a:hlinkClick r:id="rId6"/>
              </a:rPr>
              <a:t>https://nces.ed.gov/blogs/nces/post/understanding-school-lunch-eligibility-in-the-common-core-of-data</a:t>
            </a:r>
            <a:r>
              <a:rPr lang="en-US" dirty="0"/>
              <a:t> </a:t>
            </a:r>
          </a:p>
          <a:p>
            <a:pPr algn="l"/>
            <a:r>
              <a:rPr lang="en-US" dirty="0"/>
              <a:t>No Kid Hungry: Center for Best Practices: </a:t>
            </a:r>
            <a:r>
              <a:rPr lang="en-US" dirty="0">
                <a:hlinkClick r:id="rId7"/>
              </a:rPr>
              <a:t>https://bestpractices.nokidhungry.org/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2498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722E-EA64-4DB3-9CEF-54AD00D45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AE68D-4279-4E71-8C63-E71DF5986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en-US" sz="2400" b="1" dirty="0"/>
          </a:p>
          <a:p>
            <a:pPr algn="l"/>
            <a:endParaRPr lang="en-US" sz="2400" b="1" dirty="0"/>
          </a:p>
          <a:p>
            <a:pPr algn="l"/>
            <a:endParaRPr lang="en-US" sz="2400" b="1" dirty="0"/>
          </a:p>
          <a:p>
            <a:pPr algn="l"/>
            <a:r>
              <a:rPr lang="en-US" sz="2400" dirty="0">
                <a:hlinkClick r:id="rId2"/>
              </a:rPr>
              <a:t>http://brandiehatch.com/</a:t>
            </a:r>
            <a:endParaRPr lang="en-US" sz="2400" dirty="0"/>
          </a:p>
          <a:p>
            <a:pPr algn="l"/>
            <a:r>
              <a:rPr lang="en-US" dirty="0">
                <a:hlinkClick r:id="rId3"/>
              </a:rPr>
              <a:t>https://www.linkedin.com/in/brandiehatch/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35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130AA8C8-D2E6-43D6-B793-78C6581F3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313" r="14313"/>
          <a:stretch/>
        </p:blipFill>
        <p:spPr>
          <a:xfrm rot="5400000">
            <a:off x="-389622" y="381000"/>
            <a:ext cx="6858000" cy="609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65D5DC-2861-4AF8-8065-CE147242B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200" dirty="0"/>
              <a:t>Brandie Hatch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EA667-3063-49F3-AC2F-1552C7E8F0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00492" y="1143367"/>
            <a:ext cx="4635016" cy="52310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1800" dirty="0"/>
              <a:t>Data Scientist and Learning Specialist</a:t>
            </a:r>
          </a:p>
          <a:p>
            <a:pPr algn="l"/>
            <a:br>
              <a:rPr lang="en-US" sz="1800" dirty="0"/>
            </a:br>
            <a:r>
              <a:rPr lang="en-US" sz="1800" dirty="0"/>
              <a:t>M. Ed.</a:t>
            </a:r>
            <a:br>
              <a:rPr lang="en-US" sz="1800" dirty="0"/>
            </a:br>
            <a:r>
              <a:rPr lang="en-US" sz="1800" b="1" dirty="0"/>
              <a:t>Information Science and Learning Technologies</a:t>
            </a:r>
          </a:p>
          <a:p>
            <a:pPr algn="l"/>
            <a:endParaRPr lang="en-US" sz="1800" b="1" dirty="0"/>
          </a:p>
          <a:p>
            <a:pPr algn="l"/>
            <a:endParaRPr lang="en-US" sz="1800" b="1" dirty="0"/>
          </a:p>
          <a:p>
            <a:pPr algn="l"/>
            <a:endParaRPr lang="en-US" sz="1800" b="1" dirty="0"/>
          </a:p>
          <a:p>
            <a:pPr algn="l"/>
            <a:endParaRPr lang="en-US" sz="1800" b="1" dirty="0"/>
          </a:p>
          <a:p>
            <a:pPr algn="l"/>
            <a:endParaRPr lang="en-US" sz="1800" b="1" dirty="0"/>
          </a:p>
          <a:p>
            <a:pPr algn="l"/>
            <a:r>
              <a:rPr lang="en-US" sz="1800" dirty="0">
                <a:hlinkClick r:id="rId6"/>
              </a:rPr>
              <a:t>http://brandiehatch.com/</a:t>
            </a:r>
            <a:endParaRPr lang="en-US" sz="1800" dirty="0"/>
          </a:p>
          <a:p>
            <a:pPr algn="l"/>
            <a:r>
              <a:rPr lang="en-US" dirty="0">
                <a:hlinkClick r:id="rId7"/>
              </a:rPr>
              <a:t>https://www.linkedin.com/in/brandiehatch/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2FFC12B-5A8B-4B11-BC3D-74B436DB0CC9}"/>
              </a:ext>
            </a:extLst>
          </p:cNvPr>
          <p:cNvGrpSpPr/>
          <p:nvPr/>
        </p:nvGrpSpPr>
        <p:grpSpPr>
          <a:xfrm>
            <a:off x="6764859" y="3633471"/>
            <a:ext cx="4809392" cy="775454"/>
            <a:chOff x="-72485" y="357580"/>
            <a:chExt cx="10426246" cy="12168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B152791-364A-48E7-8739-34DFCE45C229}"/>
                </a:ext>
              </a:extLst>
            </p:cNvPr>
            <p:cNvSpPr/>
            <p:nvPr/>
          </p:nvSpPr>
          <p:spPr>
            <a:xfrm>
              <a:off x="0" y="357580"/>
              <a:ext cx="10353761" cy="12168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ectangle: Rounded Corners 4">
              <a:extLst>
                <a:ext uri="{FF2B5EF4-FFF2-40B4-BE49-F238E27FC236}">
                  <a16:creationId xmlns:a16="http://schemas.microsoft.com/office/drawing/2014/main" id="{775BB20D-3D50-4977-9614-5531BFB3AC2C}"/>
                </a:ext>
              </a:extLst>
            </p:cNvPr>
            <p:cNvSpPr txBox="1"/>
            <p:nvPr/>
          </p:nvSpPr>
          <p:spPr>
            <a:xfrm>
              <a:off x="-72485" y="416979"/>
              <a:ext cx="10234963" cy="10980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Passionate about learning and food security.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3489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3578B-F053-4156-9B4D-7B6854E35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7E2E1-6F14-42D3-B2EE-438891D77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 algn="l">
              <a:buAutoNum type="arabicPeriod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Identify school districts with the most participants in the Free or Reduced-Priced Meal (FRPM) program.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Compare to district twelfth grader’s scores on the ACT and SAT.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We would like to confirm our hypothesis that students in low-income school districts are not meeting/exceeding the benchmark for SAT Math, Evidence-Based Reading &amp; Writing (ERW), and ACT composite scores (score of 21 or more).</a:t>
            </a:r>
          </a:p>
          <a:p>
            <a:pPr marL="457200" indent="-457200" algn="l">
              <a:buAutoNum type="arabicPeriod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Provide findings to Title I program leaders so they can determine funding or grant eligibility. </a:t>
            </a:r>
          </a:p>
          <a:p>
            <a:pPr algn="l"/>
            <a:endParaRPr lang="en-US" sz="1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marL="36900" indent="0" algn="l">
              <a:buNone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These grants and funding sources could help improve ACT and SAT scores of children from low-income families to help ensure that all children meet challenging state academic standards.</a:t>
            </a:r>
          </a:p>
        </p:txBody>
      </p:sp>
    </p:spTree>
    <p:extLst>
      <p:ext uri="{BB962C8B-B14F-4D97-AF65-F5344CB8AC3E}">
        <p14:creationId xmlns:p14="http://schemas.microsoft.com/office/powerpoint/2010/main" val="1111916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AD122-AEDC-476E-8F93-401F56597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and Reduced Price Meals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8C91A77B-E939-47A9-AAC2-03F357708E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1898167"/>
              </p:ext>
            </p:extLst>
          </p:nvPr>
        </p:nvGraphicFramePr>
        <p:xfrm>
          <a:off x="913795" y="2076450"/>
          <a:ext cx="10353762" cy="3714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F3AC1448-7A7C-4E4F-B467-B91BC4C2B0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123495" y="679938"/>
            <a:ext cx="714375" cy="714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AD70F3-B715-4A25-900C-CD73D8B303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39324" y="1866900"/>
            <a:ext cx="3702703" cy="79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404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68679"/>
          </a:xfrm>
        </p:spPr>
        <p:txBody>
          <a:bodyPr>
            <a:normAutofit/>
          </a:bodyPr>
          <a:lstStyle/>
          <a:p>
            <a:r>
              <a:rPr lang="en-US" dirty="0"/>
              <a:t>Student Eligibility for FRPM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1929267"/>
              </p:ext>
            </p:extLst>
          </p:nvPr>
        </p:nvGraphicFramePr>
        <p:xfrm>
          <a:off x="914400" y="1093940"/>
          <a:ext cx="10353675" cy="46701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AC25A0D-C0AC-4755-AE1D-154C3745D61A}"/>
              </a:ext>
            </a:extLst>
          </p:cNvPr>
          <p:cNvSpPr txBox="1"/>
          <p:nvPr/>
        </p:nvSpPr>
        <p:spPr>
          <a:xfrm>
            <a:off x="1019452" y="5879068"/>
            <a:ext cx="101530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2400" b="1" dirty="0"/>
              <a:t>2019 California Poverty Level:  $35,600 per year for a family of four</a:t>
            </a:r>
          </a:p>
        </p:txBody>
      </p:sp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859A3-254D-4AA4-B80E-1D36E3C3B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Healthy, Hunger-Free Kids Act 2010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07651-14FB-41E9-9761-D67FDD684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Healthy, Hunger-Free Kids Act 2010 (HHFKA) increased food access for schools in low-income areas.</a:t>
            </a:r>
          </a:p>
          <a:p>
            <a:r>
              <a:rPr lang="en-US" dirty="0"/>
              <a:t>All students in low-income areas are provided free meals.</a:t>
            </a:r>
          </a:p>
          <a:p>
            <a:r>
              <a:rPr lang="en-US" dirty="0"/>
              <a:t>Low-income area schools are certified as eligible if 95% of families receive Supplemental Nutrition Assistance Program (SNAP) benefits.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NOTE</a:t>
            </a:r>
            <a:r>
              <a:rPr lang="en-US" dirty="0"/>
              <a:t>: The HHFKA limits the usefulness of the data provided by California.</a:t>
            </a:r>
          </a:p>
        </p:txBody>
      </p:sp>
    </p:spTree>
    <p:extLst>
      <p:ext uri="{BB962C8B-B14F-4D97-AF65-F5344CB8AC3E}">
        <p14:creationId xmlns:p14="http://schemas.microsoft.com/office/powerpoint/2010/main" val="2258598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10D7A09-D6EF-4FB2-8938-2F7301D99391}"/>
              </a:ext>
            </a:extLst>
          </p:cNvPr>
          <p:cNvGrpSpPr/>
          <p:nvPr/>
        </p:nvGrpSpPr>
        <p:grpSpPr>
          <a:xfrm>
            <a:off x="6515388" y="2629745"/>
            <a:ext cx="5176881" cy="1960017"/>
            <a:chOff x="0" y="357580"/>
            <a:chExt cx="10353761" cy="12168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BA59DE2-A019-4B69-AEF2-6A42499B6733}"/>
                </a:ext>
              </a:extLst>
            </p:cNvPr>
            <p:cNvSpPr/>
            <p:nvPr/>
          </p:nvSpPr>
          <p:spPr>
            <a:xfrm>
              <a:off x="0" y="357580"/>
              <a:ext cx="10353761" cy="12168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ectangle: Rounded Corners 4">
              <a:extLst>
                <a:ext uri="{FF2B5EF4-FFF2-40B4-BE49-F238E27FC236}">
                  <a16:creationId xmlns:a16="http://schemas.microsoft.com/office/drawing/2014/main" id="{F5E7341E-91E3-405A-8680-C89E7269FE6A}"/>
                </a:ext>
              </a:extLst>
            </p:cNvPr>
            <p:cNvSpPr txBox="1"/>
            <p:nvPr/>
          </p:nvSpPr>
          <p:spPr>
            <a:xfrm>
              <a:off x="59399" y="416979"/>
              <a:ext cx="10234963" cy="10980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800" kern="12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9A862F5-F539-4D0C-A8B1-37F5968EF6BB}"/>
              </a:ext>
            </a:extLst>
          </p:cNvPr>
          <p:cNvGrpSpPr/>
          <p:nvPr/>
        </p:nvGrpSpPr>
        <p:grpSpPr>
          <a:xfrm>
            <a:off x="1025444" y="2629745"/>
            <a:ext cx="5176881" cy="1960017"/>
            <a:chOff x="0" y="357580"/>
            <a:chExt cx="10353761" cy="121680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93EF1E2-2406-4743-A085-9451C607988C}"/>
                </a:ext>
              </a:extLst>
            </p:cNvPr>
            <p:cNvSpPr/>
            <p:nvPr/>
          </p:nvSpPr>
          <p:spPr>
            <a:xfrm>
              <a:off x="0" y="357580"/>
              <a:ext cx="10353761" cy="12168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ectangle: Rounded Corners 4">
              <a:extLst>
                <a:ext uri="{FF2B5EF4-FFF2-40B4-BE49-F238E27FC236}">
                  <a16:creationId xmlns:a16="http://schemas.microsoft.com/office/drawing/2014/main" id="{3AFCF0D4-AF1B-4CA7-A5EA-3B6436F3C4A1}"/>
                </a:ext>
              </a:extLst>
            </p:cNvPr>
            <p:cNvSpPr txBox="1"/>
            <p:nvPr/>
          </p:nvSpPr>
          <p:spPr>
            <a:xfrm>
              <a:off x="59399" y="416979"/>
              <a:ext cx="10234963" cy="10980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800" kern="12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A14204-06FD-4287-947B-EE47198C8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 and SAT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BCF6-EA99-4154-A023-16B1F0ABCF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9242" y="2867025"/>
            <a:ext cx="5117482" cy="1527987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dirty="0">
                <a:solidFill>
                  <a:schemeClr val="bg1"/>
                </a:solidFill>
                <a:effectLst/>
              </a:rPr>
              <a:t>Number of Students Who Took Exam:</a:t>
            </a:r>
          </a:p>
          <a:p>
            <a:pPr lvl="1"/>
            <a:r>
              <a:rPr lang="en-US" dirty="0">
                <a:solidFill>
                  <a:schemeClr val="bg1"/>
                </a:solidFill>
                <a:effectLst/>
              </a:rPr>
              <a:t>ACT: 1.78 million</a:t>
            </a:r>
          </a:p>
          <a:p>
            <a:pPr lvl="1"/>
            <a:r>
              <a:rPr lang="en-US" dirty="0">
                <a:solidFill>
                  <a:schemeClr val="bg1"/>
                </a:solidFill>
                <a:effectLst/>
              </a:rPr>
              <a:t>SAT: 2.2 million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347120-4600-463A-BBF4-85B341FC61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10246" y="2824494"/>
            <a:ext cx="4987163" cy="1889494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dirty="0">
                <a:solidFill>
                  <a:schemeClr val="bg1"/>
                </a:solidFill>
                <a:effectLst/>
              </a:rPr>
              <a:t>Cost for exams:</a:t>
            </a:r>
          </a:p>
          <a:p>
            <a:pPr lvl="1"/>
            <a:r>
              <a:rPr lang="en-US" dirty="0">
                <a:solidFill>
                  <a:schemeClr val="bg1"/>
                </a:solidFill>
                <a:effectLst/>
              </a:rPr>
              <a:t>ACT $50.50 - $67.00 (with writing)</a:t>
            </a:r>
          </a:p>
          <a:p>
            <a:pPr lvl="1"/>
            <a:r>
              <a:rPr lang="en-US" dirty="0">
                <a:solidFill>
                  <a:schemeClr val="bg1"/>
                </a:solidFill>
                <a:effectLst/>
              </a:rPr>
              <a:t>SAT $47.50 - $64.50 (with essay)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A75951-33EA-44E5-8CB4-F08FF0D504AC}"/>
              </a:ext>
            </a:extLst>
          </p:cNvPr>
          <p:cNvSpPr txBox="1"/>
          <p:nvPr/>
        </p:nvSpPr>
        <p:spPr>
          <a:xfrm>
            <a:off x="1485235" y="4951267"/>
            <a:ext cx="9434180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effectLst/>
                <a:latin typeface="Arial" panose="020B0604020202020204" pitchFamily="34" charset="0"/>
              </a:rPr>
              <a:t>Critics of standardized tests say the tests create disadvantages for minority and low-income college applicants, as many wealthier students pay for pricey preparation courses that help to increase their scores — and chances of getting into better universities. </a:t>
            </a:r>
            <a:endParaRPr lang="en-US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Arial" panose="020B0604020202020204" pitchFamily="34" charset="0"/>
            </a:endParaRPr>
          </a:p>
          <a:p>
            <a:pPr algn="ctr"/>
            <a:r>
              <a:rPr lang="en-US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 panose="020B0604020202020204" pitchFamily="34" charset="0"/>
              </a:rPr>
              <a:t>- </a:t>
            </a:r>
            <a:r>
              <a:rPr lang="en-US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 panose="020B0604020202020204" pitchFamily="34" charset="0"/>
                <a:hlinkClick r:id="rId3"/>
              </a:rPr>
              <a:t>Cal State says no need for SAT, ACT 2022</a:t>
            </a:r>
            <a:endParaRPr lang="en-US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3FBFAE-E94A-4934-AAC0-A068FFF58FE8}"/>
              </a:ext>
            </a:extLst>
          </p:cNvPr>
          <p:cNvSpPr txBox="1"/>
          <p:nvPr/>
        </p:nvSpPr>
        <p:spPr>
          <a:xfrm>
            <a:off x="1373586" y="1745019"/>
            <a:ext cx="94341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Exams Goal: to gauge readiness for college</a:t>
            </a:r>
          </a:p>
        </p:txBody>
      </p:sp>
    </p:spTree>
    <p:extLst>
      <p:ext uri="{BB962C8B-B14F-4D97-AF65-F5344CB8AC3E}">
        <p14:creationId xmlns:p14="http://schemas.microsoft.com/office/powerpoint/2010/main" val="3691441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5AD6E-6B48-49AA-BF22-892CB58E4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Investigative Process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10E5123-E4C3-4AFD-8496-079EF303CA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2598563"/>
              </p:ext>
            </p:extLst>
          </p:nvPr>
        </p:nvGraphicFramePr>
        <p:xfrm>
          <a:off x="4856163" y="609600"/>
          <a:ext cx="6411912" cy="50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1D5428-BB8B-4346-9906-22C38742A8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6054" y="2673350"/>
            <a:ext cx="4148085" cy="3016250"/>
          </a:xfrm>
        </p:spPr>
        <p:txBody>
          <a:bodyPr/>
          <a:lstStyle/>
          <a:p>
            <a:r>
              <a:rPr lang="en-US" dirty="0"/>
              <a:t>Utilizing data from the state of California: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2019 ACT and SAT scores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Free or Reduced-Price Meals (FRPM) School-level data, 2018-19 school year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r>
              <a:rPr lang="en-US" dirty="0"/>
              <a:t>Comparing the FRPM eligible students K-12 data with the ACT and SAT scores based on School Codes.</a:t>
            </a:r>
          </a:p>
        </p:txBody>
      </p:sp>
    </p:spTree>
    <p:extLst>
      <p:ext uri="{BB962C8B-B14F-4D97-AF65-F5344CB8AC3E}">
        <p14:creationId xmlns:p14="http://schemas.microsoft.com/office/powerpoint/2010/main" val="32769541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79315-E2C7-4478-B82B-1D4B31A14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A3657-9042-4B8B-BA34-660F33362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1865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{7AA902F8-1748-4CAE-A56B-54488E2DF4B5}tf11665031_win32</Template>
  <TotalTime>763</TotalTime>
  <Words>1076</Words>
  <Application>Microsoft Office PowerPoint</Application>
  <PresentationFormat>Widescreen</PresentationFormat>
  <Paragraphs>105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Arial Nova</vt:lpstr>
      <vt:lpstr>Arial Nova Light</vt:lpstr>
      <vt:lpstr>Calibri</vt:lpstr>
      <vt:lpstr>Consolas</vt:lpstr>
      <vt:lpstr>Wingdings 2</vt:lpstr>
      <vt:lpstr>SlateVTI</vt:lpstr>
      <vt:lpstr>Identifying ACT &amp; SAT Scores for Students from Low-income Families 2019</vt:lpstr>
      <vt:lpstr>Brandie Hatch </vt:lpstr>
      <vt:lpstr>Problem</vt:lpstr>
      <vt:lpstr>Free and Reduced Price Meals</vt:lpstr>
      <vt:lpstr>Student Eligibility for FRPM</vt:lpstr>
      <vt:lpstr>Healthy, Hunger-Free Kids Act 2010</vt:lpstr>
      <vt:lpstr>ACT and SAT</vt:lpstr>
      <vt:lpstr>Investigative Process</vt:lpstr>
      <vt:lpstr>Visualization</vt:lpstr>
      <vt:lpstr>PowerPoint Presentation</vt:lpstr>
      <vt:lpstr>PowerPoint Presentation</vt:lpstr>
      <vt:lpstr>Primary Findings</vt:lpstr>
      <vt:lpstr>ACT and SAT Fee Waivers</vt:lpstr>
      <vt:lpstr>Conclusions and Recommendations</vt:lpstr>
      <vt:lpstr>PowerPoint Presentation</vt:lpstr>
      <vt:lpstr>Sources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Brandie Hatch</dc:creator>
  <cp:lastModifiedBy>Brandie Hatch</cp:lastModifiedBy>
  <cp:revision>7</cp:revision>
  <dcterms:created xsi:type="dcterms:W3CDTF">2022-01-02T04:28:08Z</dcterms:created>
  <dcterms:modified xsi:type="dcterms:W3CDTF">2022-03-26T02:42:01Z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